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7" r:id="rId2"/>
  </p:sldMasterIdLst>
  <p:notesMasterIdLst>
    <p:notesMasterId r:id="rId8"/>
  </p:notesMasterIdLst>
  <p:sldIdLst>
    <p:sldId id="376" r:id="rId3"/>
    <p:sldId id="284" r:id="rId4"/>
    <p:sldId id="283" r:id="rId5"/>
    <p:sldId id="292" r:id="rId6"/>
    <p:sldId id="377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77BB-9745-4218-8F95-79E6CD3E0D02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849DF-E24C-496D-8137-378BCA0F3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40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344B-7ECC-42A6-98F0-029BC2C65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CB547-2DA1-42F7-ACD1-6E17E5382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AF0C-3059-4DD7-BDF0-9D3B3E10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200" b="1" kern="1200" dirty="0" smtClean="0">
                <a:solidFill>
                  <a:srgbClr val="582C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www.changesuperhero.com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E948-D17B-4156-A448-B6586B69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11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DC56-9DCB-4AC9-A18D-46E44C34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2D33F-A73E-48C8-BE12-3F69A8896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0B8E-B4FB-4D63-A918-8081810D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17905-A493-4D59-A42D-4AB002C2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82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61615-4144-4F22-A23E-B693B3C4C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9A9BC-0AC0-42D8-868D-A27354BF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EEF1A-6D9B-4D82-8D95-21209247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8064-EA4B-49E4-88D1-EA403116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49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344B-7ECC-42A6-98F0-029BC2C65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CB547-2DA1-42F7-ACD1-6E17E5382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524A7-4F50-410D-B522-ED85501A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AF0C-3059-4DD7-BDF0-9D3B3E10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E948-D17B-4156-A448-B6586B69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76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39F2-9761-4643-A5B6-29478C2F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FB7B6-8E6F-443F-8524-691C2C4B0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674"/>
            <a:ext cx="1051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1568-8686-41E1-8416-024301AF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5D90-B128-4530-B1B5-AB3A67E4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42E93-673F-41DF-95AB-C5DFD472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0625" y="6323012"/>
            <a:ext cx="2743200" cy="365125"/>
          </a:xfrm>
        </p:spPr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81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C076-4E8C-4306-9091-EA510681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95912-605C-41DF-B5F0-BE4E6CE76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B4F23-4B39-4903-9F3A-F21E3C5E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AF243-B463-49C8-B248-59B7CA95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1DC6F-2BD0-4371-8EF8-81AB950F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046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8C69-23B2-4B93-92BA-2BBEE3E1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2C7B-5707-4054-A4F0-6C6F13D3D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FA865-F031-4931-AEE5-6F42D8E39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30732-49B1-4A0D-A538-AF03090F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D8B7E-93EA-4BF0-B4EF-20E6A40F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B96-80B8-4E84-A8AC-B01FF7D3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05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A48F-3AEB-411A-8B56-D53C80F5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15437-C8DD-41B6-BABC-E8561DD0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1650B-6B84-4E57-B685-180A31D35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C1040-3C3F-4CB1-98B5-D20B7311F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D9EC2-D41D-4B9C-85E6-B8A433BDC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F19A7-F4B9-4C67-A211-EF985796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D4DA8-A635-4C45-8138-2307527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042136-1FA0-4AF1-9CA8-CF8FC9C9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621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CE1A-96D3-4A1C-A1A5-FD5F4131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30B04-71A2-4163-A535-5063AD7D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75BCC-35B5-41AB-AF8D-82073B17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19A33-1956-4FC8-BDBC-953577EF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383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D8DC7A-976F-4C87-9DD1-E59BF80C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C8E48-009C-4EDE-8384-FC4883B9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D73D6-10C7-40C2-96B2-9E42A69A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722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A7CD-701E-43DA-A284-36A51CBD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A740-471B-4E83-9E3F-B0968E76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D63F0-CEE1-4881-84FF-E6AE8835F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592DD-38B5-44A1-803C-060E5B47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0E79F-FE0B-4CAB-8540-24CF20D7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F14BA-9F46-4112-9FE2-DC81120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61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39F2-9761-4643-A5B6-29478C2F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FB7B6-8E6F-443F-8524-691C2C4B0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674"/>
            <a:ext cx="1051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5D90-B128-4530-B1B5-AB3A67E4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42E93-673F-41DF-95AB-C5DFD472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0625" y="6323012"/>
            <a:ext cx="2743200" cy="365125"/>
          </a:xfrm>
        </p:spPr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933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147D-A0BD-4E0A-BB44-5CD09768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716CE-BAC0-4675-920E-D8FF8396D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87D1E-723B-4696-8077-3C9ED0DE1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7945C-B637-4AA8-94CC-C6C12C62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CD9FA-65F1-41BF-95C0-FC263B58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59504-52E0-429A-8D89-89F0BCE3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444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DC56-9DCB-4AC9-A18D-46E44C34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2D33F-A73E-48C8-BE12-3F69A8896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D0343-1D45-48C8-838C-6B627FF1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0B8E-B4FB-4D63-A918-8081810D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17905-A493-4D59-A42D-4AB002C2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793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61615-4144-4F22-A23E-B693B3C4C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9A9BC-0AC0-42D8-868D-A27354BF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CC87-3E71-4269-9F8C-CFC1B92B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EEF1A-6D9B-4D82-8D95-21209247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8064-EA4B-49E4-88D1-EA403116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83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C076-4E8C-4306-9091-EA510681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95912-605C-41DF-B5F0-BE4E6CE76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AF243-B463-49C8-B248-59B7CA95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1DC6F-2BD0-4371-8EF8-81AB950F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9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8C69-23B2-4B93-92BA-2BBEE3E1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2C7B-5707-4054-A4F0-6C6F13D3D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FA865-F031-4931-AEE5-6F42D8E39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D8B7E-93EA-4BF0-B4EF-20E6A40F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B96-80B8-4E84-A8AC-B01FF7D3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63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A48F-3AEB-411A-8B56-D53C80F5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776" y="272256"/>
            <a:ext cx="950002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15437-C8DD-41B6-BABC-E8561DD0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1650B-6B84-4E57-B685-180A31D35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C1040-3C3F-4CB1-98B5-D20B7311F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D9EC2-D41D-4B9C-85E6-B8A433BDC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D4DA8-A635-4C45-8138-2307527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042136-1FA0-4AF1-9CA8-CF8FC9C9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64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CE1A-96D3-4A1C-A1A5-FD5F4131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30B04-71A2-4163-A535-5063AD7D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75BCC-35B5-41AB-AF8D-82073B17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19A33-1956-4FC8-BDBC-953577EF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72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C8E48-009C-4EDE-8384-FC4883B9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D73D6-10C7-40C2-96B2-9E42A69A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74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A7CD-701E-43DA-A284-36A51CBD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A740-471B-4E83-9E3F-B0968E76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D63F0-CEE1-4881-84FF-E6AE8835F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0E79F-FE0B-4CAB-8540-24CF20D7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F14BA-9F46-4112-9FE2-DC81120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23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147D-A0BD-4E0A-BB44-5CD09768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56" y="457200"/>
            <a:ext cx="297256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716CE-BAC0-4675-920E-D8FF8396D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87D1E-723B-4696-8077-3C9ED0DE1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CD9FA-65F1-41BF-95C0-FC263B58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59504-52E0-429A-8D89-89F0BCE3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96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0FE347-E6A5-41CB-9C36-D74C92F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889" y="320675"/>
            <a:ext cx="9509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948F6-D39B-494E-8BEA-948E46D7E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D4154-0E10-4CA7-9AB9-F737A5BA5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 dirty="0">
                <a:solidFill>
                  <a:srgbClr val="582C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www.changesuperhero.com</a:t>
            </a:r>
            <a:endParaRPr lang="en-GB" sz="1200" b="1" kern="1200" dirty="0">
              <a:solidFill>
                <a:srgbClr val="582C8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95146-58DC-41C9-B391-A9D9BB7DC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4E1BBC-5F16-41CE-BCF9-2C219AD22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9" t="40305" r="22196" b="33103"/>
          <a:stretch/>
        </p:blipFill>
        <p:spPr>
          <a:xfrm>
            <a:off x="9982200" y="6198394"/>
            <a:ext cx="1683235" cy="588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DF957-34F5-4094-B29D-19D7329CC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39394" r="6404" b="39030"/>
          <a:stretch/>
        </p:blipFill>
        <p:spPr>
          <a:xfrm>
            <a:off x="455814" y="6167886"/>
            <a:ext cx="2236124" cy="553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27C3D-E397-4478-8869-B71C960B771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" y="0"/>
            <a:ext cx="1770446" cy="177044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93642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0FE347-E6A5-41CB-9C36-D74C92F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948F6-D39B-494E-8BEA-948E46D7E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531C8-F393-4C9D-8092-F1C45552B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D4154-0E10-4CA7-9AB9-F737A5BA5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95146-58DC-41C9-B391-A9D9BB7DC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63011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.v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oi-3qnfe0o8jy.marketingautomation.services/net/m?md=J9u6OPJdO%2BL55oFosjscNkKhQS0Poi7v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4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66AE2-8137-4CFF-B344-95ABED9C4CA6}"/>
              </a:ext>
            </a:extLst>
          </p:cNvPr>
          <p:cNvSpPr/>
          <p:nvPr/>
        </p:nvSpPr>
        <p:spPr>
          <a:xfrm>
            <a:off x="0" y="0"/>
            <a:ext cx="5459470" cy="6858000"/>
          </a:xfrm>
          <a:prstGeom prst="rect">
            <a:avLst/>
          </a:prstGeom>
          <a:solidFill>
            <a:srgbClr val="582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E9B2435C-8D47-4A0C-9F83-47E4EF647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985" y="809857"/>
            <a:ext cx="4558510" cy="3034857"/>
          </a:xfrm>
        </p:spPr>
        <p:txBody>
          <a:bodyPr anchor="b">
            <a:normAutofit/>
          </a:bodyPr>
          <a:lstStyle/>
          <a:p>
            <a:pPr algn="r"/>
            <a:r>
              <a:rPr lang="en-GB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Kotter’s Change Model</a:t>
            </a:r>
          </a:p>
        </p:txBody>
      </p:sp>
      <p:sp>
        <p:nvSpPr>
          <p:cNvPr id="64" name="Subtitle 63">
            <a:extLst>
              <a:ext uri="{FF2B5EF4-FFF2-40B4-BE49-F238E27FC236}">
                <a16:creationId xmlns:a16="http://schemas.microsoft.com/office/drawing/2014/main" id="{433812A8-E174-4840-A3F9-98BB61304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Superhero Toolkit Resource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8DFCF07-F86F-403D-A4EB-381BD5157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98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6C18-D254-401D-AE85-CCA6E556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Kotter’s Change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E2DAF5-F4EE-441A-8B18-19ACB23EE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9"/>
          <a:stretch/>
        </p:blipFill>
        <p:spPr>
          <a:xfrm>
            <a:off x="1409349" y="1646238"/>
            <a:ext cx="10476867" cy="3379355"/>
          </a:xfrm>
          <a:prstGeom prst="rect">
            <a:avLst/>
          </a:prstGeom>
        </p:spPr>
      </p:pic>
      <p:pic>
        <p:nvPicPr>
          <p:cNvPr id="6" name="Picture 5" descr="File:Emperor penguins (2).jpg">
            <a:extLst>
              <a:ext uri="{FF2B5EF4-FFF2-40B4-BE49-F238E27FC236}">
                <a16:creationId xmlns:a16="http://schemas.microsoft.com/office/drawing/2014/main" id="{A7820A06-9E9D-47F0-A2E1-3DF82F7EB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0617" y="4855595"/>
            <a:ext cx="1588472" cy="1191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32A88-2FD2-42FF-9FB0-D842A9C48759}"/>
              </a:ext>
            </a:extLst>
          </p:cNvPr>
          <p:cNvSpPr txBox="1"/>
          <p:nvPr/>
        </p:nvSpPr>
        <p:spPr>
          <a:xfrm>
            <a:off x="2959089" y="5451272"/>
            <a:ext cx="5131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C1D5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“Our Iceberg is melting” – John Kotter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32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A39872B3-1E30-4C41-9121-148424E15ACC}"/>
              </a:ext>
            </a:extLst>
          </p:cNvPr>
          <p:cNvSpPr txBox="1">
            <a:spLocks noChangeArrowheads="1"/>
          </p:cNvSpPr>
          <p:nvPr/>
        </p:nvSpPr>
        <p:spPr>
          <a:xfrm>
            <a:off x="2183396" y="434982"/>
            <a:ext cx="7394078" cy="915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B2D8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Case Study – Pharmaceutical, 5000 International Staff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1D80D4-1EB8-4521-A677-B1C6A7B93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47" y="1350479"/>
            <a:ext cx="8754140" cy="4606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86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151765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15" imgW="0" imgH="0" progId="TCLayout.ActiveDocument.1">
                  <p:embed/>
                </p:oleObj>
              </mc:Choice>
              <mc:Fallback>
                <p:oleObj name="think-cell Slide" r:id="rId15" imgW="0" imgH="0" progId="TCLayout.ActiveDocument.1">
                  <p:embed/>
                  <p:pic>
                    <p:nvPicPr>
                      <p:cNvPr id="1741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0"/>
                        <a:ext cx="158750" cy="158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60089" y="293767"/>
            <a:ext cx="10002611" cy="655637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sz="3200" b="1" dirty="0">
                <a:solidFill>
                  <a:srgbClr val="602D8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we can use the Kotter Model to be change agents?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2021780" y="1589430"/>
            <a:ext cx="1274474" cy="1267732"/>
          </a:xfrm>
          <a:prstGeom prst="chevron">
            <a:avLst>
              <a:gd name="adj" fmla="val 15970"/>
            </a:avLst>
          </a:prstGeom>
          <a:solidFill>
            <a:srgbClr val="EE9B5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72000" tIns="46800" rIns="90000" bIns="46800" anchor="ctr"/>
          <a:lstStyle/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</a:rPr>
              <a:t>Establish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 sense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of urgency</a:t>
            </a:r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3165495" y="1592944"/>
            <a:ext cx="1128654" cy="1264219"/>
          </a:xfrm>
          <a:prstGeom prst="chevron">
            <a:avLst>
              <a:gd name="adj" fmla="val 15970"/>
            </a:avLst>
          </a:prstGeom>
          <a:solidFill>
            <a:srgbClr val="EE9B5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72000" tIns="46800" rIns="18000" bIns="46800" anchor="ctr"/>
          <a:lstStyle/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</a:rPr>
              <a:t>Form a powerful guiding coalition</a:t>
            </a:r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>
            <a:off x="4168512" y="1589994"/>
            <a:ext cx="1106556" cy="1263198"/>
          </a:xfrm>
          <a:prstGeom prst="chevron">
            <a:avLst>
              <a:gd name="adj" fmla="val 15970"/>
            </a:avLst>
          </a:prstGeom>
          <a:solidFill>
            <a:srgbClr val="EE9B5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72000" tIns="46800" rIns="90000" bIns="46800" anchor="ctr"/>
          <a:lstStyle/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</a:rPr>
              <a:t>Create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 vision</a:t>
            </a:r>
          </a:p>
        </p:txBody>
      </p:sp>
      <p:sp>
        <p:nvSpPr>
          <p:cNvPr id="17415" name="AutoShape 8"/>
          <p:cNvSpPr>
            <a:spLocks noChangeArrowheads="1"/>
          </p:cNvSpPr>
          <p:nvPr/>
        </p:nvSpPr>
        <p:spPr bwMode="auto">
          <a:xfrm>
            <a:off x="5149254" y="1589995"/>
            <a:ext cx="1163129" cy="1254696"/>
          </a:xfrm>
          <a:prstGeom prst="chevron">
            <a:avLst>
              <a:gd name="adj" fmla="val 16492"/>
            </a:avLst>
          </a:prstGeom>
          <a:solidFill>
            <a:srgbClr val="46AF5A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72000" tIns="46800" rIns="90000" bIns="46800" anchor="ctr"/>
          <a:lstStyle/>
          <a:p>
            <a:pPr algn="ctr">
              <a:lnSpc>
                <a:spcPct val="110000"/>
              </a:lnSpc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416" name="AutoShape 9"/>
          <p:cNvSpPr>
            <a:spLocks noChangeArrowheads="1"/>
          </p:cNvSpPr>
          <p:nvPr/>
        </p:nvSpPr>
        <p:spPr bwMode="auto">
          <a:xfrm>
            <a:off x="6190303" y="1578772"/>
            <a:ext cx="1135360" cy="1278391"/>
          </a:xfrm>
          <a:prstGeom prst="chevron">
            <a:avLst>
              <a:gd name="adj" fmla="val 15970"/>
            </a:avLst>
          </a:prstGeom>
          <a:solidFill>
            <a:srgbClr val="46AF5A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72000" tIns="46800" rIns="18000" bIns="46800" anchor="ctr"/>
          <a:lstStyle/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</a:rPr>
              <a:t>Remove obstacles/Empower others</a:t>
            </a:r>
          </a:p>
        </p:txBody>
      </p:sp>
      <p:sp>
        <p:nvSpPr>
          <p:cNvPr id="17417" name="AutoShape 10"/>
          <p:cNvSpPr>
            <a:spLocks noChangeArrowheads="1"/>
          </p:cNvSpPr>
          <p:nvPr/>
        </p:nvSpPr>
        <p:spPr bwMode="auto">
          <a:xfrm>
            <a:off x="7199391" y="1579563"/>
            <a:ext cx="1156377" cy="1288596"/>
          </a:xfrm>
          <a:prstGeom prst="chevron">
            <a:avLst>
              <a:gd name="adj" fmla="val 15970"/>
            </a:avLst>
          </a:prstGeom>
          <a:solidFill>
            <a:srgbClr val="46AF5A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72000" tIns="46800" rIns="90000" bIns="46800" anchor="ctr"/>
          <a:lstStyle/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</a:rPr>
              <a:t>Create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short term wins</a:t>
            </a:r>
          </a:p>
        </p:txBody>
      </p:sp>
      <p:sp>
        <p:nvSpPr>
          <p:cNvPr id="17418" name="AutoShape 11"/>
          <p:cNvSpPr>
            <a:spLocks noChangeArrowheads="1"/>
          </p:cNvSpPr>
          <p:nvPr/>
        </p:nvSpPr>
        <p:spPr bwMode="auto">
          <a:xfrm>
            <a:off x="8211208" y="1581151"/>
            <a:ext cx="1240051" cy="1297440"/>
          </a:xfrm>
          <a:prstGeom prst="chevron">
            <a:avLst>
              <a:gd name="adj" fmla="val 15970"/>
            </a:avLst>
          </a:prstGeom>
          <a:solidFill>
            <a:srgbClr val="66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72000" tIns="46800" rIns="18000" bIns="46800" anchor="ctr"/>
          <a:lstStyle/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</a:rPr>
              <a:t>Consolidate change</a:t>
            </a:r>
          </a:p>
        </p:txBody>
      </p:sp>
      <p:sp>
        <p:nvSpPr>
          <p:cNvPr id="17419" name="AutoShape 12"/>
          <p:cNvSpPr>
            <a:spLocks noChangeArrowheads="1"/>
          </p:cNvSpPr>
          <p:nvPr/>
        </p:nvSpPr>
        <p:spPr bwMode="auto">
          <a:xfrm>
            <a:off x="9329058" y="1581151"/>
            <a:ext cx="1121229" cy="1298120"/>
          </a:xfrm>
          <a:prstGeom prst="chevron">
            <a:avLst>
              <a:gd name="adj" fmla="val 15970"/>
            </a:avLst>
          </a:prstGeom>
          <a:solidFill>
            <a:srgbClr val="6699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72000" tIns="46800" rIns="18000" bIns="46800" anchor="ctr"/>
          <a:lstStyle/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Anchor the changes</a:t>
            </a:r>
          </a:p>
        </p:txBody>
      </p:sp>
      <p:sp>
        <p:nvSpPr>
          <p:cNvPr id="17420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1352757" y="3197228"/>
            <a:ext cx="887414" cy="327251"/>
          </a:xfrm>
          <a:prstGeom prst="rect">
            <a:avLst/>
          </a:prstGeom>
          <a:solidFill>
            <a:srgbClr val="D0D3DA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1000" b="1" dirty="0"/>
              <a:t>Approach</a:t>
            </a:r>
            <a:endParaRPr lang="en-US" sz="1000" b="1" dirty="0">
              <a:cs typeface="Arial" pitchFamily="34" charset="0"/>
            </a:endParaRPr>
          </a:p>
        </p:txBody>
      </p:sp>
      <p:sp>
        <p:nvSpPr>
          <p:cNvPr id="17421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21781" y="2919187"/>
            <a:ext cx="1061847" cy="8853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1000" dirty="0">
                <a:cs typeface="Arial" pitchFamily="34" charset="0"/>
              </a:rPr>
              <a:t>Identify (potential) crises or major opportunities</a:t>
            </a:r>
          </a:p>
        </p:txBody>
      </p:sp>
      <p:sp>
        <p:nvSpPr>
          <p:cNvPr id="17422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45317" y="2928938"/>
            <a:ext cx="952138" cy="8756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1000" dirty="0">
                <a:cs typeface="Arial" pitchFamily="34" charset="0"/>
              </a:rPr>
              <a:t>Assemble</a:t>
            </a:r>
            <a:br>
              <a:rPr lang="en-US" sz="1000" dirty="0">
                <a:cs typeface="Arial" pitchFamily="34" charset="0"/>
              </a:rPr>
            </a:br>
            <a:r>
              <a:rPr lang="en-US" sz="1000" dirty="0">
                <a:cs typeface="Arial" pitchFamily="34" charset="0"/>
              </a:rPr>
              <a:t>a group large enough to lead the change</a:t>
            </a:r>
          </a:p>
        </p:txBody>
      </p:sp>
      <p:sp>
        <p:nvSpPr>
          <p:cNvPr id="17423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64975" y="2920322"/>
            <a:ext cx="914875" cy="8842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1000" dirty="0">
                <a:cs typeface="Arial" pitchFamily="34" charset="0"/>
              </a:rPr>
              <a:t>Create a compelling vision &amp; strategies to achieve it</a:t>
            </a:r>
          </a:p>
        </p:txBody>
      </p:sp>
      <p:sp>
        <p:nvSpPr>
          <p:cNvPr id="17424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7369" y="2934834"/>
            <a:ext cx="977907" cy="8697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1000" dirty="0">
                <a:cs typeface="Arial" pitchFamily="34" charset="0"/>
              </a:rPr>
              <a:t>Use every method possible to communicate the new direction</a:t>
            </a:r>
          </a:p>
        </p:txBody>
      </p:sp>
      <p:sp>
        <p:nvSpPr>
          <p:cNvPr id="17425" name="Rectangle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80406" y="2927351"/>
            <a:ext cx="943563" cy="877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54000" tIns="46800" rIns="18000" bIns="46800"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1000" dirty="0">
                <a:cs typeface="Arial" pitchFamily="34" charset="0"/>
              </a:rPr>
              <a:t>Change systems or structures that undermine</a:t>
            </a:r>
            <a:br>
              <a:rPr lang="en-US" sz="1000" dirty="0">
                <a:cs typeface="Arial" pitchFamily="34" charset="0"/>
              </a:rPr>
            </a:br>
            <a:r>
              <a:rPr lang="en-US" sz="1000" dirty="0">
                <a:cs typeface="Arial" pitchFamily="34" charset="0"/>
              </a:rPr>
              <a:t>the vision</a:t>
            </a:r>
            <a:br>
              <a:rPr lang="en-US" sz="1000" dirty="0">
                <a:cs typeface="Arial" pitchFamily="34" charset="0"/>
              </a:rPr>
            </a:br>
            <a:endParaRPr lang="en-US" sz="1000" dirty="0">
              <a:cs typeface="Arial" pitchFamily="34" charset="0"/>
            </a:endParaRPr>
          </a:p>
        </p:txBody>
      </p:sp>
      <p:sp>
        <p:nvSpPr>
          <p:cNvPr id="17426" name="Rectangle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84636" y="2934834"/>
            <a:ext cx="983357" cy="8697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1000" dirty="0">
                <a:cs typeface="Arial" pitchFamily="34" charset="0"/>
              </a:rPr>
              <a:t>Create visible improvements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1000" dirty="0" err="1">
                <a:cs typeface="Arial" pitchFamily="34" charset="0"/>
              </a:rPr>
              <a:t>Recognise</a:t>
            </a:r>
            <a:r>
              <a:rPr lang="en-US" sz="1000" dirty="0">
                <a:cs typeface="Arial" pitchFamily="34" charset="0"/>
              </a:rPr>
              <a:t>/ reward those involved</a:t>
            </a:r>
          </a:p>
        </p:txBody>
      </p:sp>
      <p:sp>
        <p:nvSpPr>
          <p:cNvPr id="17427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05314" y="2934834"/>
            <a:ext cx="1058494" cy="8697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1000" dirty="0">
                <a:cs typeface="Arial" pitchFamily="34" charset="0"/>
              </a:rPr>
              <a:t>Change further systems and bring in supporting projects/fresh people</a:t>
            </a:r>
          </a:p>
        </p:txBody>
      </p:sp>
      <p:sp>
        <p:nvSpPr>
          <p:cNvPr id="17428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305870" y="2925310"/>
            <a:ext cx="987480" cy="879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1000" dirty="0">
                <a:cs typeface="Arial" pitchFamily="34" charset="0"/>
              </a:rPr>
              <a:t>Communicate link between performance improvement and change</a:t>
            </a:r>
          </a:p>
        </p:txBody>
      </p:sp>
      <p:sp>
        <p:nvSpPr>
          <p:cNvPr id="17438" name="Rectangle 31"/>
          <p:cNvSpPr>
            <a:spLocks noChangeArrowheads="1"/>
          </p:cNvSpPr>
          <p:nvPr/>
        </p:nvSpPr>
        <p:spPr bwMode="auto">
          <a:xfrm>
            <a:off x="3354141" y="1161248"/>
            <a:ext cx="480901" cy="1692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/>
              <a:t>Unfreeze</a:t>
            </a:r>
            <a:endParaRPr lang="en-US" sz="1000" dirty="0"/>
          </a:p>
        </p:txBody>
      </p:sp>
      <p:sp>
        <p:nvSpPr>
          <p:cNvPr id="17439" name="Rectangle 32"/>
          <p:cNvSpPr>
            <a:spLocks noChangeArrowheads="1"/>
          </p:cNvSpPr>
          <p:nvPr/>
        </p:nvSpPr>
        <p:spPr bwMode="auto">
          <a:xfrm>
            <a:off x="6128875" y="1165977"/>
            <a:ext cx="392735" cy="1692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/>
              <a:t>Change</a:t>
            </a:r>
            <a:endParaRPr lang="en-US" sz="1000" dirty="0"/>
          </a:p>
        </p:txBody>
      </p:sp>
      <p:sp>
        <p:nvSpPr>
          <p:cNvPr id="17440" name="Rectangle 33"/>
          <p:cNvSpPr>
            <a:spLocks noChangeArrowheads="1"/>
          </p:cNvSpPr>
          <p:nvPr/>
        </p:nvSpPr>
        <p:spPr bwMode="auto">
          <a:xfrm>
            <a:off x="8757578" y="1165448"/>
            <a:ext cx="464871" cy="1692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/>
              <a:t>Refreeze</a:t>
            </a:r>
            <a:endParaRPr lang="en-US" sz="1000" dirty="0"/>
          </a:p>
        </p:txBody>
      </p:sp>
      <p:sp>
        <p:nvSpPr>
          <p:cNvPr id="17441" name="Line 34"/>
          <p:cNvSpPr>
            <a:spLocks noChangeShapeType="1"/>
          </p:cNvSpPr>
          <p:nvPr/>
        </p:nvSpPr>
        <p:spPr bwMode="auto">
          <a:xfrm flipV="1">
            <a:off x="1960091" y="1401799"/>
            <a:ext cx="3025567" cy="230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17442" name="Line 35"/>
          <p:cNvSpPr>
            <a:spLocks noChangeShapeType="1"/>
          </p:cNvSpPr>
          <p:nvPr/>
        </p:nvSpPr>
        <p:spPr bwMode="auto">
          <a:xfrm>
            <a:off x="5149252" y="1424895"/>
            <a:ext cx="2574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17443" name="Line 36"/>
          <p:cNvSpPr>
            <a:spLocks noChangeShapeType="1"/>
          </p:cNvSpPr>
          <p:nvPr/>
        </p:nvSpPr>
        <p:spPr bwMode="auto">
          <a:xfrm>
            <a:off x="7924800" y="1424895"/>
            <a:ext cx="2144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283011" y="2003461"/>
            <a:ext cx="107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Communicate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the Vision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44388" y="3860801"/>
            <a:ext cx="8640589" cy="1979386"/>
            <a:chOff x="120387" y="3860801"/>
            <a:chExt cx="8640589" cy="1979386"/>
          </a:xfrm>
        </p:grpSpPr>
        <p:sp>
          <p:nvSpPr>
            <p:cNvPr id="3" name="Flowchart: Process 2"/>
            <p:cNvSpPr/>
            <p:nvPr/>
          </p:nvSpPr>
          <p:spPr bwMode="auto">
            <a:xfrm rot="16200000">
              <a:off x="-700737" y="4703356"/>
              <a:ext cx="1957955" cy="31570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2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Role of HR Change Agent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28189" y="3882231"/>
              <a:ext cx="1031438" cy="1957955"/>
            </a:xfrm>
            <a:prstGeom prst="rect">
              <a:avLst/>
            </a:prstGeom>
            <a:solidFill>
              <a:srgbClr val="F6C29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Ensure clear start and end time for change with clear sponsorship to support urgency. Understand </a:t>
              </a:r>
              <a:r>
                <a:rPr lang="en-GB" sz="1100" b="1" i="1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WHY</a:t>
              </a: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 Change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626760" y="3876049"/>
              <a:ext cx="943302" cy="1957956"/>
            </a:xfrm>
            <a:prstGeom prst="rect">
              <a:avLst/>
            </a:prstGeom>
            <a:solidFill>
              <a:srgbClr val="F6C29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Vision needs to be exciting &amp; </a:t>
              </a:r>
              <a:r>
                <a:rPr lang="en-GB" sz="1100" b="1" i="1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relevant </a:t>
              </a: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to staff. It needs thinking through in detail – how to overcome issues?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623368" y="3875313"/>
              <a:ext cx="990974" cy="19648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 Must have a </a:t>
              </a:r>
              <a:r>
                <a:rPr lang="en-GB" sz="1100" b="1" i="1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senior &amp; convincing sponsor.</a:t>
              </a: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 Ensure a variety of approaches &amp; styles with time for people to ask questions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656404" y="3869871"/>
              <a:ext cx="943564" cy="1970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100" dirty="0"/>
                <a:t>Ensure that natural reactions to change are accommodated. Keep </a:t>
              </a:r>
              <a:r>
                <a:rPr lang="en-GB" sz="1100" b="1" i="1" dirty="0"/>
                <a:t>momentum</a:t>
              </a:r>
              <a:r>
                <a:rPr lang="en-GB" sz="1100" dirty="0"/>
                <a:t> and refocus people positively on the future</a:t>
              </a:r>
              <a:endParaRPr lang="en-GB" sz="1100" dirty="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670692" y="3869870"/>
              <a:ext cx="973300" cy="1970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100" dirty="0"/>
                <a:t>Look for little wins and positives and </a:t>
              </a:r>
              <a:r>
                <a:rPr lang="en-GB" sz="1100" b="1" i="1" dirty="0"/>
                <a:t>SHOUT.</a:t>
              </a:r>
              <a:r>
                <a:rPr lang="en-GB" sz="1100" dirty="0"/>
                <a:t> Get senior and visible recognition for change leaders. Have a quiet word with laggards</a:t>
              </a:r>
              <a:endParaRPr lang="en-GB" sz="1100" dirty="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687207" y="3860801"/>
              <a:ext cx="1042331" cy="19689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Don’t stop – set ongoing milestones &amp; next steps to embed change. </a:t>
              </a:r>
              <a:r>
                <a:rPr lang="en-GB" sz="1100" dirty="0"/>
                <a:t>Bring in fresh blood, choose </a:t>
              </a:r>
              <a:r>
                <a:rPr lang="en-GB" sz="1100" b="1" i="1" dirty="0"/>
                <a:t>Implementers </a:t>
              </a:r>
              <a:r>
                <a:rPr lang="en-GB" sz="1100" dirty="0"/>
                <a:t>&amp; </a:t>
              </a:r>
              <a:r>
                <a:rPr lang="en-GB" sz="1100" b="1" i="1" dirty="0"/>
                <a:t>Completer Finishers </a:t>
              </a:r>
              <a:r>
                <a:rPr lang="en-GB" sz="1100" dirty="0"/>
                <a:t>now</a:t>
              </a:r>
              <a:endParaRPr lang="en-GB" sz="1100" dirty="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781870" y="3871233"/>
              <a:ext cx="979106" cy="19689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Implement </a:t>
              </a:r>
              <a:r>
                <a:rPr lang="en-GB" sz="1100" b="1" i="1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monitoring</a:t>
              </a: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 &amp; checks for some time </a:t>
              </a:r>
              <a:r>
                <a:rPr lang="en-GB" sz="1100" b="1" i="1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after change </a:t>
              </a: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has ended. Ensure sponsors communicate </a:t>
              </a:r>
              <a:r>
                <a:rPr lang="en-GB" sz="1100" dirty="0"/>
                <a:t>value of new way</a:t>
              </a:r>
              <a:endParaRPr lang="en-GB" sz="1100" dirty="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605683" y="3881209"/>
              <a:ext cx="981632" cy="1948544"/>
            </a:xfrm>
            <a:prstGeom prst="rect">
              <a:avLst/>
            </a:prstGeom>
            <a:solidFill>
              <a:srgbClr val="F6C29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Make sure the</a:t>
              </a:r>
              <a:r>
                <a:rPr lang="en-GB" sz="1100" i="1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GB" sz="1100" b="1" i="1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right</a:t>
              </a:r>
              <a:r>
                <a:rPr lang="en-GB" sz="1100" i="1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GB" sz="1100" dirty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people are included – consider personal attributes, possible resistors, seniority &amp; availability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890969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7260B45-3383-4B65-8EA9-B1E0B4A7A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r="7473"/>
          <a:stretch/>
        </p:blipFill>
        <p:spPr>
          <a:xfrm rot="5400000">
            <a:off x="2667001" y="-2667000"/>
            <a:ext cx="6857999" cy="12192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55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y4UWGUe4"/>
  <p:tag name="ARTICULATE_SLIDE_THUMBNAIL_REFRESH" val="1"/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VER1Nlxrik2tMEMuk.JU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gv9jFL40m._kJUEp.y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gv9jFL40m._kJUEp.yE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gv9jFL40m._kJUEp.yE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gv9jFL40m._kJUEp.y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gv9jFL40m._kJUEp.yE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gv9jFL40m._kJUEp.yE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gv9jFL40m._kJUEp.yE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gv9jFL40m._kJUEp.yE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gv9jFL40m._kJUEp.y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ED7D31"/>
      </a:accent2>
      <a:accent3>
        <a:srgbClr val="00B0F0"/>
      </a:accent3>
      <a:accent4>
        <a:srgbClr val="E7E6E6"/>
      </a:accent4>
      <a:accent5>
        <a:srgbClr val="AB73D5"/>
      </a:accent5>
      <a:accent6>
        <a:srgbClr val="AEABAB"/>
      </a:accent6>
      <a:hlink>
        <a:srgbClr val="7030A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ED7D31"/>
      </a:accent2>
      <a:accent3>
        <a:srgbClr val="00B0F0"/>
      </a:accent3>
      <a:accent4>
        <a:srgbClr val="E7E6E6"/>
      </a:accent4>
      <a:accent5>
        <a:srgbClr val="5CD3FF"/>
      </a:accent5>
      <a:accent6>
        <a:srgbClr val="AB73D5"/>
      </a:accent6>
      <a:hlink>
        <a:srgbClr val="7030A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</TotalTime>
  <Words>320</Words>
  <Application>Microsoft Office PowerPoint</Application>
  <PresentationFormat>Widescreen</PresentationFormat>
  <Paragraphs>37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1_Office Theme</vt:lpstr>
      <vt:lpstr>think-cell Slide</vt:lpstr>
      <vt:lpstr>Kotter’s Change Model</vt:lpstr>
      <vt:lpstr>Kotter’s Change Model</vt:lpstr>
      <vt:lpstr>PowerPoint Presentation</vt:lpstr>
      <vt:lpstr>How we can use the Kotter Model to be change agents?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Salkin</dc:creator>
  <cp:lastModifiedBy>Helen Parkins</cp:lastModifiedBy>
  <cp:revision>23</cp:revision>
  <dcterms:created xsi:type="dcterms:W3CDTF">2018-03-29T11:40:47Z</dcterms:created>
  <dcterms:modified xsi:type="dcterms:W3CDTF">2021-06-11T08:50:36Z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EAFC97E6-758A-4E00-9F10-CF62F844A857</vt:lpwstr>
  </property>
  <property fmtid="{D5CDD505-2E9C-101B-9397-08002B2CF9AE}" pid="3" name="ArticulatePath">
    <vt:lpwstr>Actus Software PowerPoint Template 2020 - WIP</vt:lpwstr>
  </property>
</Properties>
</file>