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377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Bold" panose="020B0806030504020204" pitchFamily="34" charset="0"/>
      <p:regular r:id="rId14"/>
      <p:bold r:id="rId15"/>
    </p:embeddedFont>
    <p:embeddedFont>
      <p:font typeface="Open Sans Extra Bold" panose="020B0604020202020204" charset="0"/>
      <p:regular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344B-7ECC-42A6-98F0-029BC2C65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rgbClr val="582C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CB547-2DA1-42F7-ACD1-6E17E5382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8AF0C-3059-4DD7-BDF0-9D3B3E10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800" b="1" kern="1200" dirty="0" smtClean="0">
                <a:solidFill>
                  <a:srgbClr val="582C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www.changesuperhero.com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6E948-D17B-4156-A448-B6586B69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44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39F2-9761-4643-A5B6-29478C2F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582C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FB7B6-8E6F-443F-8524-691C2C4B0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957511"/>
            <a:ext cx="15773400" cy="65270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5D90-B128-4530-B1B5-AB3A67E4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42E93-673F-41DF-95AB-C5DFD472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15938" y="9484519"/>
            <a:ext cx="4114800" cy="547688"/>
          </a:xfrm>
        </p:spPr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246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C076-4E8C-4306-9091-EA510681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rgbClr val="582C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95912-605C-41DF-B5F0-BE4E6CE76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AF243-B463-49C8-B248-59B7CA95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1DC6F-2BD0-4371-8EF8-81AB950F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76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8C69-23B2-4B93-92BA-2BBEE3E1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82C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92C7B-5707-4054-A4F0-6C6F13D3D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FA865-F031-4931-AEE5-6F42D8E39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D8B7E-93EA-4BF0-B4EF-20E6A40F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B96-80B8-4E84-A8AC-B01FF7D3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32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A48F-3AEB-411A-8B56-D53C80F5B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664" y="408385"/>
            <a:ext cx="14250036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15437-C8DD-41B6-BABC-E8561DD01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1650B-6B84-4E57-B685-180A31D35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C1040-3C3F-4CB1-98B5-D20B7311F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D9EC2-D41D-4B9C-85E6-B8A433BDC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FD4DA8-A635-4C45-8138-23075274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042136-1FA0-4AF1-9CA8-CF8FC9C9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315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CE1A-96D3-4A1C-A1A5-FD5F4131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C30B04-71A2-4163-A535-5063AD7D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A40AF5A-EDD6-478E-BD40-42AEDB3AB5F9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75BCC-35B5-41AB-AF8D-82073B17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19A33-1956-4FC8-BDBC-953577EF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528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C8E48-009C-4EDE-8384-FC4883B9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D73D6-10C7-40C2-96B2-9E42A69A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995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A7CD-701E-43DA-A284-36A51CBD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A740-471B-4E83-9E3F-B0968E76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D63F0-CEE1-4881-84FF-E6AE8835F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0E79F-FE0B-4CAB-8540-24CF20D7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F14BA-9F46-4112-9FE2-DC81120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6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147D-A0BD-4E0A-BB44-5CD09768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185" y="685800"/>
            <a:ext cx="4458854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716CE-BAC0-4675-920E-D8FF8396D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87D1E-723B-4696-8077-3C9ED0DE1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CD9FA-65F1-41BF-95C0-FC263B58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59504-52E0-429A-8D89-89F0BCE3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82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DC56-9DCB-4AC9-A18D-46E44C34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2D33F-A73E-48C8-BE12-3F69A8896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0B8E-B4FB-4D63-A918-8081810D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17905-A493-4D59-A42D-4AB002C2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31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61615-4144-4F22-A23E-B693B3C4C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9A9BC-0AC0-42D8-868D-A27354BF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EEF1A-6D9B-4D82-8D95-21209247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18064-EA4B-49E4-88D1-EA403116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12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0FE347-E6A5-41CB-9C36-D74C92F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834" y="481013"/>
            <a:ext cx="14264867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948F6-D39B-494E-8BEA-948E46D7E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D4154-0E10-4CA7-9AB9-F737A5BA5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="1" dirty="0">
                <a:solidFill>
                  <a:srgbClr val="582C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www.changesuperhero.com</a:t>
            </a:r>
            <a:endParaRPr lang="en-GB" sz="1800" b="1" kern="1200" dirty="0">
              <a:solidFill>
                <a:srgbClr val="582C8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95146-58DC-41C9-B391-A9D9BB7DC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4193-F4BF-4793-9256-D43C3DAC76A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4E1BBC-5F16-41CE-BCF9-2C219AD22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9" t="40305" r="22196" b="33103"/>
          <a:stretch/>
        </p:blipFill>
        <p:spPr>
          <a:xfrm>
            <a:off x="14973301" y="9297591"/>
            <a:ext cx="2524853" cy="883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DF957-34F5-4094-B29D-19D7329CC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39394" r="6404" b="39030"/>
          <a:stretch/>
        </p:blipFill>
        <p:spPr>
          <a:xfrm>
            <a:off x="683721" y="9251830"/>
            <a:ext cx="3354186" cy="830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727C3D-E397-4478-8869-B71C960B771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" y="0"/>
            <a:ext cx="2655669" cy="2655669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71793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582C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hruprising.com/episode-1-the-5-secret-powers-of-a-change-superhero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s://hruprising.com/episode-1-the-5-secret-powers-of-a-change-superhero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oi-3qnfe0o8jy.marketingautomation.services/net/m?md=J9u6OPJdO%2BJ5e711RJDHSLBFNF0lhO%2Bh" TargetMode="Externa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8693" y="2150048"/>
            <a:ext cx="2158198" cy="15611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7792" y="93868"/>
            <a:ext cx="3134344" cy="22672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013556" y="204152"/>
            <a:ext cx="3142132" cy="2272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16489" y="2202756"/>
            <a:ext cx="2157364" cy="15605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87087" y="2262105"/>
            <a:ext cx="2416031" cy="17476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781477" y="8094024"/>
            <a:ext cx="1823492" cy="10848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88115" y="2710964"/>
            <a:ext cx="1250683" cy="12506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873853" y="2712374"/>
            <a:ext cx="1413606" cy="14136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87693" y="7757305"/>
            <a:ext cx="1265095" cy="12650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248126" y="7618804"/>
            <a:ext cx="1220768" cy="12207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873853" y="7693469"/>
            <a:ext cx="1245508" cy="12455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174577" y="6370248"/>
            <a:ext cx="2224200" cy="132322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843168" y="3311516"/>
            <a:ext cx="10030685" cy="2286587"/>
            <a:chOff x="0" y="0"/>
            <a:chExt cx="2507028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2507028" cy="69850"/>
            </a:xfrm>
            <a:custGeom>
              <a:avLst/>
              <a:gdLst/>
              <a:ahLst/>
              <a:cxnLst/>
              <a:rect l="l" t="t" r="r" b="b"/>
              <a:pathLst>
                <a:path w="2507028" h="69850">
                  <a:moveTo>
                    <a:pt x="221619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507028" y="69850"/>
                  </a:lnTo>
                  <a:lnTo>
                    <a:pt x="2507028" y="0"/>
                  </a:lnTo>
                  <a:close/>
                </a:path>
              </a:pathLst>
            </a:custGeom>
            <a:solidFill>
              <a:srgbClr val="006298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5864887" y="3370579"/>
            <a:ext cx="5974688" cy="2289149"/>
            <a:chOff x="0" y="0"/>
            <a:chExt cx="1491617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1491617" cy="69850"/>
            </a:xfrm>
            <a:custGeom>
              <a:avLst/>
              <a:gdLst/>
              <a:ahLst/>
              <a:cxnLst/>
              <a:rect l="l" t="t" r="r" b="b"/>
              <a:pathLst>
                <a:path w="1491617" h="69850">
                  <a:moveTo>
                    <a:pt x="120078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91617" y="69850"/>
                  </a:lnTo>
                  <a:lnTo>
                    <a:pt x="1491617" y="0"/>
                  </a:lnTo>
                  <a:close/>
                </a:path>
              </a:pathLst>
            </a:custGeom>
            <a:solidFill>
              <a:srgbClr val="006298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809642" y="7446331"/>
            <a:ext cx="2341898" cy="13932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7311" y="5799534"/>
            <a:ext cx="2862510" cy="170296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504535" y="6574252"/>
            <a:ext cx="1988592" cy="118305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89356" y="6819731"/>
            <a:ext cx="2224200" cy="132322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5489613">
            <a:off x="7417719" y="2326434"/>
            <a:ext cx="3331927" cy="391071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68000" y="5322985"/>
            <a:ext cx="2467753" cy="1785075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3357298" y="6529250"/>
            <a:ext cx="1829789" cy="57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1714">
                <a:solidFill>
                  <a:srgbClr val="FFFFFF"/>
                </a:solidFill>
                <a:latin typeface="Open Sans"/>
              </a:rPr>
              <a:t>So how does this work again?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18729" y="8243339"/>
            <a:ext cx="1748989" cy="57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1714">
                <a:solidFill>
                  <a:srgbClr val="FFFFFF"/>
                </a:solidFill>
                <a:latin typeface="Open Sans"/>
              </a:rPr>
              <a:t>Could I use it for...?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92801" y="7715566"/>
            <a:ext cx="2175580" cy="57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1714">
                <a:solidFill>
                  <a:srgbClr val="FFFFFF"/>
                </a:solidFill>
                <a:latin typeface="Open Sans"/>
              </a:rPr>
              <a:t>I haven't got time to do this.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4560" y="2530894"/>
            <a:ext cx="1826465" cy="87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1714">
                <a:solidFill>
                  <a:srgbClr val="FFFFFF"/>
                </a:solidFill>
                <a:latin typeface="Open Sans"/>
              </a:rPr>
              <a:t>Do nothing and they will forget about it.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12566" y="775361"/>
            <a:ext cx="3019571" cy="87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1714">
                <a:solidFill>
                  <a:srgbClr val="FFFFFF"/>
                </a:solidFill>
                <a:latin typeface="Open Sans"/>
              </a:rPr>
              <a:t>If I keep my head down it 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1714">
                <a:solidFill>
                  <a:srgbClr val="FFFFFF"/>
                </a:solidFill>
                <a:latin typeface="Open Sans"/>
              </a:rPr>
              <a:t>will go away. Things like this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1714">
                <a:solidFill>
                  <a:srgbClr val="FFFFFF"/>
                </a:solidFill>
                <a:latin typeface="Open Sans"/>
              </a:rPr>
              <a:t> have in the past.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985373" y="2530894"/>
            <a:ext cx="1619597" cy="87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1714">
                <a:solidFill>
                  <a:srgbClr val="FFFFFF"/>
                </a:solidFill>
                <a:latin typeface="Open Sans"/>
              </a:rPr>
              <a:t>I am going to diarise the meetings now.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420086" y="680569"/>
            <a:ext cx="2440425" cy="146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1714">
                <a:solidFill>
                  <a:srgbClr val="FFFFFF"/>
                </a:solidFill>
                <a:latin typeface="Open Sans"/>
              </a:rPr>
              <a:t>Great, I can get my team to manage their own performance  and update me through the system.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305131" y="2756117"/>
            <a:ext cx="2187996" cy="87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1714">
                <a:solidFill>
                  <a:srgbClr val="FFFFFF"/>
                </a:solidFill>
                <a:latin typeface="Open Sans"/>
              </a:rPr>
              <a:t>This is really going to save me time at appraisal.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83471" y="5957243"/>
            <a:ext cx="2530189" cy="87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1714">
                <a:solidFill>
                  <a:srgbClr val="FFFFFF"/>
                </a:solidFill>
                <a:latin typeface="Open Sans"/>
              </a:rPr>
              <a:t>I can't log in. I haven't got a suitable device. No one told me what to do.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802605" y="6728166"/>
            <a:ext cx="1392453" cy="57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1714">
                <a:solidFill>
                  <a:srgbClr val="FFFFFF"/>
                </a:solidFill>
                <a:latin typeface="Open Sans"/>
              </a:rPr>
              <a:t>Where's my team?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57009" y="4397660"/>
            <a:ext cx="1022811" cy="508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582C83"/>
                </a:solidFill>
                <a:latin typeface="Open Sans Extra Bold"/>
              </a:rPr>
              <a:t>Past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286677" y="4397660"/>
            <a:ext cx="1305464" cy="508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582C83"/>
                </a:solidFill>
                <a:latin typeface="Open Sans Extra Bold"/>
              </a:rPr>
              <a:t>Future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815465" y="7039994"/>
            <a:ext cx="2108931" cy="57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1714">
                <a:solidFill>
                  <a:srgbClr val="FFFFFF"/>
                </a:solidFill>
                <a:latin typeface="Open Sans"/>
              </a:rPr>
              <a:t>When does it need to be done by?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347412" y="1470660"/>
            <a:ext cx="1603302" cy="508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E35205"/>
                </a:solidFill>
                <a:latin typeface="Open Sans Extra Bold"/>
              </a:rPr>
              <a:t>DENIAL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538798" y="5540953"/>
            <a:ext cx="2315327" cy="508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8578"/>
                </a:solidFill>
                <a:latin typeface="Open Sans Extra Bold"/>
              </a:rPr>
              <a:t>RESISTANCE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1820" y="8921000"/>
            <a:ext cx="2496888" cy="508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6298"/>
                </a:solidFill>
                <a:latin typeface="Open Sans Extra Bold"/>
              </a:rPr>
              <a:t>ACCEPTANCE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710944" y="5540953"/>
            <a:ext cx="2764399" cy="508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CE0058"/>
                </a:solidFill>
                <a:latin typeface="Open Sans Extra Bold"/>
              </a:rPr>
              <a:t>EXPLORATION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158709" y="1470660"/>
            <a:ext cx="2765687" cy="508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EAAA00"/>
                </a:solidFill>
                <a:latin typeface="Open Sans Extra Bold"/>
              </a:rPr>
              <a:t>COMMITMENT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823327" y="5789371"/>
            <a:ext cx="2057807" cy="87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1714">
                <a:solidFill>
                  <a:srgbClr val="FFFFFF"/>
                </a:solidFill>
                <a:latin typeface="Open Sans"/>
              </a:rPr>
              <a:t>They're still going on. I guess I really have to do this!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347412" y="76139"/>
            <a:ext cx="7009638" cy="78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  <a:spcBef>
                <a:spcPct val="0"/>
              </a:spcBef>
            </a:pPr>
            <a:r>
              <a:rPr lang="en-US" sz="4571">
                <a:solidFill>
                  <a:srgbClr val="582C83"/>
                </a:solidFill>
                <a:latin typeface="Open Sans Extra Bold"/>
              </a:rPr>
              <a:t>THE TRANSITION CURVE</a:t>
            </a: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802605" y="7866326"/>
            <a:ext cx="2783949" cy="2783949"/>
          </a:xfrm>
          <a:prstGeom prst="rect">
            <a:avLst/>
          </a:prstGeom>
        </p:spPr>
      </p:pic>
      <p:sp>
        <p:nvSpPr>
          <p:cNvPr id="45" name="TextBox 45"/>
          <p:cNvSpPr txBox="1"/>
          <p:nvPr/>
        </p:nvSpPr>
        <p:spPr>
          <a:xfrm>
            <a:off x="6954869" y="9657560"/>
            <a:ext cx="3807283" cy="355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582C83"/>
                </a:solidFill>
                <a:latin typeface="Open Sans Bold"/>
              </a:rPr>
              <a:t>www.changesuperhero.com</a:t>
            </a:r>
            <a:endParaRPr lang="en-US" sz="2100" dirty="0">
              <a:solidFill>
                <a:srgbClr val="582C83"/>
              </a:solidFill>
              <a:latin typeface="Open Sans Bold"/>
              <a:hlinkClick r:id="rId13" tooltip="https://hruprising.com/episode-1-the-5-secret-powers-of-a-change-superhero/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1425" y="1169398"/>
            <a:ext cx="1446321" cy="14463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36599" y="1098333"/>
            <a:ext cx="1588450" cy="15884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6986725"/>
            <a:ext cx="1542440" cy="15424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66685" y="7819613"/>
            <a:ext cx="1281778" cy="12817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756508" y="6830685"/>
            <a:ext cx="1629817" cy="162981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757746" y="3717104"/>
            <a:ext cx="12157948" cy="2400863"/>
            <a:chOff x="0" y="0"/>
            <a:chExt cx="2894071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2894070" cy="69850"/>
            </a:xfrm>
            <a:custGeom>
              <a:avLst/>
              <a:gdLst/>
              <a:ahLst/>
              <a:cxnLst/>
              <a:rect l="l" t="t" r="r" b="b"/>
              <a:pathLst>
                <a:path w="2894070" h="69850">
                  <a:moveTo>
                    <a:pt x="260324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894070" y="69850"/>
                  </a:lnTo>
                  <a:lnTo>
                    <a:pt x="2894070" y="0"/>
                  </a:lnTo>
                  <a:close/>
                </a:path>
              </a:pathLst>
            </a:custGeom>
            <a:solidFill>
              <a:srgbClr val="006298"/>
            </a:solid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5972464" y="3567200"/>
            <a:ext cx="5857034" cy="2403554"/>
            <a:chOff x="0" y="0"/>
            <a:chExt cx="1392644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1392644" cy="69850"/>
            </a:xfrm>
            <a:custGeom>
              <a:avLst/>
              <a:gdLst/>
              <a:ahLst/>
              <a:cxnLst/>
              <a:rect l="l" t="t" r="r" b="b"/>
              <a:pathLst>
                <a:path w="1392644" h="69850">
                  <a:moveTo>
                    <a:pt x="110181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2644" y="69850"/>
                  </a:lnTo>
                  <a:lnTo>
                    <a:pt x="1392644" y="0"/>
                  </a:lnTo>
                  <a:close/>
                </a:path>
              </a:pathLst>
            </a:custGeom>
            <a:solidFill>
              <a:srgbClr val="00629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5489613">
            <a:off x="7472800" y="3601132"/>
            <a:ext cx="3342400" cy="392300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102758" y="6108445"/>
            <a:ext cx="4653750" cy="1756559"/>
            <a:chOff x="0" y="0"/>
            <a:chExt cx="1872262" cy="7066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72262" cy="706686"/>
            </a:xfrm>
            <a:custGeom>
              <a:avLst/>
              <a:gdLst/>
              <a:ahLst/>
              <a:cxnLst/>
              <a:rect l="l" t="t" r="r" b="b"/>
              <a:pathLst>
                <a:path w="1872262" h="706686">
                  <a:moveTo>
                    <a:pt x="1747802" y="706686"/>
                  </a:moveTo>
                  <a:lnTo>
                    <a:pt x="124460" y="706686"/>
                  </a:lnTo>
                  <a:cubicBezTo>
                    <a:pt x="55880" y="706686"/>
                    <a:pt x="0" y="650806"/>
                    <a:pt x="0" y="5822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47802" y="0"/>
                  </a:lnTo>
                  <a:cubicBezTo>
                    <a:pt x="1816382" y="0"/>
                    <a:pt x="1872262" y="55880"/>
                    <a:pt x="1872262" y="124460"/>
                  </a:cubicBezTo>
                  <a:lnTo>
                    <a:pt x="1872262" y="582226"/>
                  </a:lnTo>
                  <a:cubicBezTo>
                    <a:pt x="1872262" y="650806"/>
                    <a:pt x="1816382" y="706686"/>
                    <a:pt x="1747802" y="706686"/>
                  </a:cubicBezTo>
                  <a:close/>
                </a:path>
              </a:pathLst>
            </a:custGeom>
            <a:solidFill>
              <a:srgbClr val="CE0058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045454" y="6108445"/>
            <a:ext cx="4653750" cy="1756559"/>
            <a:chOff x="0" y="0"/>
            <a:chExt cx="1872262" cy="70668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72262" cy="706686"/>
            </a:xfrm>
            <a:custGeom>
              <a:avLst/>
              <a:gdLst/>
              <a:ahLst/>
              <a:cxnLst/>
              <a:rect l="l" t="t" r="r" b="b"/>
              <a:pathLst>
                <a:path w="1872262" h="706686">
                  <a:moveTo>
                    <a:pt x="1747802" y="706686"/>
                  </a:moveTo>
                  <a:lnTo>
                    <a:pt x="124460" y="706686"/>
                  </a:lnTo>
                  <a:cubicBezTo>
                    <a:pt x="55880" y="706686"/>
                    <a:pt x="0" y="650806"/>
                    <a:pt x="0" y="5822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47802" y="0"/>
                  </a:lnTo>
                  <a:cubicBezTo>
                    <a:pt x="1816382" y="0"/>
                    <a:pt x="1872262" y="55880"/>
                    <a:pt x="1872262" y="124460"/>
                  </a:cubicBezTo>
                  <a:lnTo>
                    <a:pt x="1872262" y="582226"/>
                  </a:lnTo>
                  <a:cubicBezTo>
                    <a:pt x="1872262" y="650806"/>
                    <a:pt x="1816382" y="706686"/>
                    <a:pt x="1747802" y="706686"/>
                  </a:cubicBezTo>
                  <a:close/>
                </a:path>
              </a:pathLst>
            </a:custGeom>
            <a:solidFill>
              <a:srgbClr val="008578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102758" y="2448420"/>
            <a:ext cx="4653750" cy="1756559"/>
            <a:chOff x="0" y="0"/>
            <a:chExt cx="1872262" cy="7066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72262" cy="706686"/>
            </a:xfrm>
            <a:custGeom>
              <a:avLst/>
              <a:gdLst/>
              <a:ahLst/>
              <a:cxnLst/>
              <a:rect l="l" t="t" r="r" b="b"/>
              <a:pathLst>
                <a:path w="1872262" h="706686">
                  <a:moveTo>
                    <a:pt x="1747802" y="706686"/>
                  </a:moveTo>
                  <a:lnTo>
                    <a:pt x="124460" y="706686"/>
                  </a:lnTo>
                  <a:cubicBezTo>
                    <a:pt x="55880" y="706686"/>
                    <a:pt x="0" y="650806"/>
                    <a:pt x="0" y="5822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47802" y="0"/>
                  </a:lnTo>
                  <a:cubicBezTo>
                    <a:pt x="1816382" y="0"/>
                    <a:pt x="1872262" y="55880"/>
                    <a:pt x="1872262" y="124460"/>
                  </a:cubicBezTo>
                  <a:lnTo>
                    <a:pt x="1872262" y="582226"/>
                  </a:lnTo>
                  <a:cubicBezTo>
                    <a:pt x="1872262" y="650806"/>
                    <a:pt x="1816382" y="706686"/>
                    <a:pt x="1747802" y="706686"/>
                  </a:cubicBezTo>
                  <a:close/>
                </a:path>
              </a:pathLst>
            </a:custGeom>
            <a:solidFill>
              <a:srgbClr val="EAAA00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363618" y="4667903"/>
            <a:ext cx="899463" cy="540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582C83"/>
                </a:solidFill>
                <a:latin typeface="Open Sans Extra Bold"/>
              </a:rPr>
              <a:t>Past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657820" y="4612754"/>
            <a:ext cx="1370707" cy="540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582C83"/>
                </a:solidFill>
                <a:latin typeface="Open Sans Extra Bold"/>
              </a:rPr>
              <a:t>Future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93683" y="1536699"/>
            <a:ext cx="1588450" cy="540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 dirty="0">
                <a:solidFill>
                  <a:srgbClr val="E35205"/>
                </a:solidFill>
                <a:latin typeface="Open Sans Extra Bold"/>
              </a:rPr>
              <a:t>DENIAL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43317" y="5340034"/>
            <a:ext cx="2431040" cy="540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008578"/>
                </a:solidFill>
                <a:latin typeface="Open Sans Extra Bold"/>
              </a:rPr>
              <a:t>RESISTANCE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978356" y="5340034"/>
            <a:ext cx="2902554" cy="540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CE0058"/>
                </a:solidFill>
                <a:latin typeface="Open Sans Extra Bold"/>
              </a:rPr>
              <a:t>EXPLORATION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85985" y="1536699"/>
            <a:ext cx="2903907" cy="540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EAAA00"/>
                </a:solidFill>
                <a:latin typeface="Open Sans Extra Bold"/>
              </a:rPr>
              <a:t>COMMITMENT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93683" y="112139"/>
            <a:ext cx="9414596" cy="812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582C83"/>
                </a:solidFill>
                <a:latin typeface="Open Sans Extra Bold"/>
              </a:rPr>
              <a:t>HOW TO MANAGE EACH STAGE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59514" y="9180219"/>
            <a:ext cx="1385049" cy="540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582C83"/>
                </a:solidFill>
                <a:latin typeface="Open Sans Extra Bold"/>
              </a:rPr>
              <a:t>Visible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18790" y="1017327"/>
            <a:ext cx="1588450" cy="540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 dirty="0">
                <a:solidFill>
                  <a:srgbClr val="582C83"/>
                </a:solidFill>
                <a:latin typeface="Open Sans Extra Bold"/>
              </a:rPr>
              <a:t>Hidden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3045454" y="2448420"/>
            <a:ext cx="4653750" cy="1756559"/>
            <a:chOff x="0" y="0"/>
            <a:chExt cx="1872262" cy="70668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872262" cy="706686"/>
            </a:xfrm>
            <a:custGeom>
              <a:avLst/>
              <a:gdLst/>
              <a:ahLst/>
              <a:cxnLst/>
              <a:rect l="l" t="t" r="r" b="b"/>
              <a:pathLst>
                <a:path w="1872262" h="706686">
                  <a:moveTo>
                    <a:pt x="1747802" y="706686"/>
                  </a:moveTo>
                  <a:lnTo>
                    <a:pt x="124460" y="706686"/>
                  </a:lnTo>
                  <a:cubicBezTo>
                    <a:pt x="55880" y="706686"/>
                    <a:pt x="0" y="650806"/>
                    <a:pt x="0" y="5822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47802" y="0"/>
                  </a:lnTo>
                  <a:cubicBezTo>
                    <a:pt x="1816382" y="0"/>
                    <a:pt x="1872262" y="55880"/>
                    <a:pt x="1872262" y="124460"/>
                  </a:cubicBezTo>
                  <a:lnTo>
                    <a:pt x="1872262" y="582226"/>
                  </a:lnTo>
                  <a:cubicBezTo>
                    <a:pt x="1872262" y="650806"/>
                    <a:pt x="1816382" y="706686"/>
                    <a:pt x="1747802" y="706686"/>
                  </a:cubicBezTo>
                  <a:close/>
                </a:path>
              </a:pathLst>
            </a:custGeom>
            <a:solidFill>
              <a:srgbClr val="E35205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3289645" y="2745848"/>
            <a:ext cx="4165368" cy="109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FFFFFF"/>
                </a:solidFill>
                <a:latin typeface="Open Sans Extra Bold"/>
              </a:rPr>
              <a:t>Clear expectations and timelines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355932" y="2745848"/>
            <a:ext cx="4165368" cy="109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FFFFFF"/>
                </a:solidFill>
                <a:latin typeface="Open Sans Extra Bold"/>
              </a:rPr>
              <a:t>Recognition, use as champions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289645" y="6405873"/>
            <a:ext cx="4260092" cy="109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FFFFFF"/>
                </a:solidFill>
                <a:latin typeface="Open Sans Extra Bold"/>
              </a:rPr>
              <a:t>Consistent follow up and consequence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355932" y="6405873"/>
            <a:ext cx="4165368" cy="109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FFFFFF"/>
                </a:solidFill>
                <a:latin typeface="Open Sans Extra Bold"/>
              </a:rPr>
              <a:t>Train, support and answer questions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802605" y="7866326"/>
            <a:ext cx="2783949" cy="278394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7048397" y="9795087"/>
            <a:ext cx="3807283" cy="355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582C83"/>
                </a:solidFill>
                <a:latin typeface="Open Sans Bold"/>
              </a:rPr>
              <a:t>www.changesuperhero.com</a:t>
            </a:r>
            <a:endParaRPr lang="en-US" sz="2100" dirty="0">
              <a:solidFill>
                <a:srgbClr val="582C83"/>
              </a:solidFill>
              <a:latin typeface="Open Sans Bold"/>
              <a:hlinkClick r:id="rId10" tooltip="https://hruprising.com/episode-1-the-5-secret-powers-of-a-change-superhero/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77260B45-3383-4B65-8EA9-B1E0B4A7A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6" r="7473"/>
          <a:stretch/>
        </p:blipFill>
        <p:spPr>
          <a:xfrm rot="5400000">
            <a:off x="4000502" y="-4000500"/>
            <a:ext cx="10286999" cy="18288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655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ED7D31"/>
      </a:accent2>
      <a:accent3>
        <a:srgbClr val="00B0F0"/>
      </a:accent3>
      <a:accent4>
        <a:srgbClr val="E7E6E6"/>
      </a:accent4>
      <a:accent5>
        <a:srgbClr val="AB73D5"/>
      </a:accent5>
      <a:accent6>
        <a:srgbClr val="AEABAB"/>
      </a:accent6>
      <a:hlink>
        <a:srgbClr val="7030A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189</Words>
  <Application>Microsoft Office PowerPoint</Application>
  <PresentationFormat>Custom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Open Sans Bold</vt:lpstr>
      <vt:lpstr>Open Sans Extra Bold</vt:lpstr>
      <vt:lpstr>Open Sans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Branding The Transition Curve</dc:title>
  <dc:creator>Lucinda Carney</dc:creator>
  <cp:lastModifiedBy>Helen Parkins</cp:lastModifiedBy>
  <cp:revision>4</cp:revision>
  <dcterms:created xsi:type="dcterms:W3CDTF">2006-08-16T00:00:00Z</dcterms:created>
  <dcterms:modified xsi:type="dcterms:W3CDTF">2021-06-11T08:54:07Z</dcterms:modified>
  <dc:identifier>DAD4xktmLyM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F7B53F6C-6B07-419C-B58B-B0F75E67C583</vt:lpwstr>
  </property>
  <property fmtid="{D5CDD505-2E9C-101B-9397-08002B2CF9AE}" pid="3" name="ArticulatePath">
    <vt:lpwstr>CS Branding The Transition Curve</vt:lpwstr>
  </property>
</Properties>
</file>